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4"/>
  </p:sldMasterIdLst>
  <p:notesMasterIdLst>
    <p:notesMasterId r:id="rId36"/>
  </p:notesMasterIdLst>
  <p:sldIdLst>
    <p:sldId id="298" r:id="rId5"/>
    <p:sldId id="285" r:id="rId6"/>
    <p:sldId id="297" r:id="rId7"/>
    <p:sldId id="296" r:id="rId8"/>
    <p:sldId id="299" r:id="rId9"/>
    <p:sldId id="300" r:id="rId10"/>
    <p:sldId id="333" r:id="rId11"/>
    <p:sldId id="325" r:id="rId12"/>
    <p:sldId id="301" r:id="rId13"/>
    <p:sldId id="302" r:id="rId14"/>
    <p:sldId id="334" r:id="rId15"/>
    <p:sldId id="303" r:id="rId16"/>
    <p:sldId id="304" r:id="rId17"/>
    <p:sldId id="305" r:id="rId18"/>
    <p:sldId id="314" r:id="rId19"/>
    <p:sldId id="306" r:id="rId20"/>
    <p:sldId id="307" r:id="rId21"/>
    <p:sldId id="308" r:id="rId22"/>
    <p:sldId id="313" r:id="rId23"/>
    <p:sldId id="310" r:id="rId24"/>
    <p:sldId id="316" r:id="rId25"/>
    <p:sldId id="319" r:id="rId26"/>
    <p:sldId id="320" r:id="rId27"/>
    <p:sldId id="321" r:id="rId28"/>
    <p:sldId id="322" r:id="rId29"/>
    <p:sldId id="323" r:id="rId30"/>
    <p:sldId id="317" r:id="rId31"/>
    <p:sldId id="335" r:id="rId32"/>
    <p:sldId id="311" r:id="rId33"/>
    <p:sldId id="287" r:id="rId34"/>
    <p:sldId id="33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CC3300"/>
    <a:srgbClr val="CD3300"/>
    <a:srgbClr val="000000"/>
    <a:srgbClr val="8FFF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68450" autoAdjust="0"/>
  </p:normalViewPr>
  <p:slideViewPr>
    <p:cSldViewPr>
      <p:cViewPr>
        <p:scale>
          <a:sx n="81" d="100"/>
          <a:sy n="81" d="100"/>
        </p:scale>
        <p:origin x="-10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D98BB-8FA3-4DE9-813F-92BBCC28CE47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D03E2-85B3-4D74-A003-2D8A13A2E2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519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DC6618-D63F-4248-A9FC-5DA607F5962F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9/10/2021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81000" y="6452616"/>
            <a:ext cx="3657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81000" y="6324600"/>
            <a:ext cx="3657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705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HYDRAULICS &amp; HYDRAULIC MACHINES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6705600" cy="5334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0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55" y="1219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Properties of open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1723" y="533400"/>
            <a:ext cx="8458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scs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8585200" cy="4724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006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D51D3D-5898-4C34-BBDC-A979C6C3A69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49412"/>
            <a:ext cx="6705600" cy="40655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8380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2" y="914400"/>
            <a:ext cx="788421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93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Uniform flow in open channel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5" y="1143000"/>
            <a:ext cx="5943600" cy="47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638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                       V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= C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RS  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V= Velocity of flow</a:t>
            </a:r>
          </a:p>
          <a:p>
            <a:pPr marL="0" indent="0"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Chezy’s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constant</a:t>
            </a:r>
          </a:p>
          <a:p>
            <a:pPr marL="0" indent="0"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R = Hydraulic mean depth </a:t>
            </a:r>
          </a:p>
          <a:p>
            <a:pPr marL="0" indent="0"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 = Slope of the channel bottom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Chezy’s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376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= (1/n)R</a:t>
            </a:r>
            <a:r>
              <a:rPr lang="en-US" sz="3600" b="1" i="1" baseline="30000" dirty="0">
                <a:latin typeface="Times New Roman" pitchFamily="18" charset="0"/>
                <a:cs typeface="Times New Roman" pitchFamily="18" charset="0"/>
              </a:rPr>
              <a:t>(2/3)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baseline="30000" dirty="0">
                <a:latin typeface="Times New Roman" pitchFamily="18" charset="0"/>
                <a:cs typeface="Times New Roman" pitchFamily="18" charset="0"/>
              </a:rPr>
              <a:t>(1/2</a:t>
            </a:r>
            <a:r>
              <a:rPr lang="en-US" sz="3600" b="1" i="1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V= Velocity of flow</a:t>
            </a:r>
          </a:p>
          <a:p>
            <a:pPr marL="0" indent="0"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Manning’s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constant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R = Hydraulic mean depth 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S = Slope of the channel bottom</a:t>
            </a:r>
          </a:p>
          <a:p>
            <a:pPr marL="0" indent="0">
              <a:buNone/>
            </a:pP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Manning’s equation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4046"/>
            <a:ext cx="8229600" cy="546295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 channel section is considered to be most economical if it can pass a maximum discharge for a given cross sectional area, resistance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coefficent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and bottom slope.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economical channel section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284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dirty="0" smtClean="0"/>
              <a:t>B= y/2 </a:t>
            </a:r>
          </a:p>
          <a:p>
            <a:pPr algn="ctr">
              <a:buNone/>
            </a:pPr>
            <a:r>
              <a:rPr lang="en-US" sz="3200" b="1" dirty="0" smtClean="0"/>
              <a:t>Or</a:t>
            </a:r>
          </a:p>
          <a:p>
            <a:pPr algn="ctr">
              <a:buNone/>
            </a:pPr>
            <a:r>
              <a:rPr lang="en-US" sz="3200" b="1" dirty="0" smtClean="0"/>
              <a:t>y = 2B</a:t>
            </a:r>
          </a:p>
          <a:p>
            <a:pPr algn="ctr">
              <a:buNone/>
            </a:pPr>
            <a:r>
              <a:rPr lang="en-US" sz="3200" b="1" dirty="0" smtClean="0"/>
              <a:t>And </a:t>
            </a:r>
          </a:p>
          <a:p>
            <a:pPr algn="ctr">
              <a:buNone/>
            </a:pPr>
            <a:r>
              <a:rPr lang="en-US" sz="3200" b="1" dirty="0" smtClean="0"/>
              <a:t>R = y/2</a:t>
            </a:r>
            <a:endParaRPr lang="en-US" sz="3200" b="1" dirty="0"/>
          </a:p>
          <a:p>
            <a:pPr algn="ctr">
              <a:buNone/>
            </a:pP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economical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Rectangular channel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901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θ = 45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°</a:t>
            </a:r>
          </a:p>
          <a:p>
            <a:pPr marL="0" indent="0" algn="ctr"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Side slope Z = 1</a:t>
            </a:r>
          </a:p>
          <a:p>
            <a:pPr marL="0" indent="0" algn="ctr"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R= y/(2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economical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Triangular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section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876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Half top width = length of sloping side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i.e.,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+ 2ZY = 2y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(1+Z</a:t>
            </a:r>
            <a:r>
              <a:rPr lang="en-US" sz="28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R= y/2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If  a semicircle is drawn with midpoint of 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topwidth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depth of flow as radius then the three sides of the most economical trapezoidal channel will be tangential to the semi circle.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economical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Trapezoidal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section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7620000" cy="21336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Unit 1: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uniform flow in open channels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6705600" cy="533400"/>
          </a:xfrm>
        </p:spPr>
        <p:txBody>
          <a:bodyPr/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circular channel is called most economical if any of the following is satisfied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it passes maximum discharge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the flow has maximum mean velocity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economical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section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536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Condition for maximum discharge:</a:t>
            </a:r>
          </a:p>
          <a:p>
            <a:pPr marL="0" indent="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= 154°</a:t>
            </a:r>
          </a:p>
          <a:p>
            <a:pPr algn="ctr">
              <a:buFont typeface="Wingdings" pitchFamily="2" charset="2"/>
              <a:buChar char="v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 = 0.28D</a:t>
            </a:r>
          </a:p>
          <a:p>
            <a:pPr algn="ctr">
              <a:buFont typeface="Wingdings" pitchFamily="2" charset="2"/>
              <a:buChar char="v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y = 0.95D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economical Circular channel section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Condition for maximum discharge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Wingdings" pitchFamily="2" charset="2"/>
              <a:buChar char="v"/>
            </a:pPr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128.75°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0.3D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0.81D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economical Circular channel section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 channels - examples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934200" cy="39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Open channels - examples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294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Open channels - examples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91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Open channels - examples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4746"/>
            <a:ext cx="7315200" cy="4651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endParaRPr lang="en-US" sz="2800" b="1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Open channels - examples</a:t>
            </a:r>
          </a:p>
        </p:txBody>
      </p:sp>
      <p:pic>
        <p:nvPicPr>
          <p:cNvPr id="31" name="Picture 30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1"/>
            <a:ext cx="76962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Open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channels - examples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1420"/>
            <a:ext cx="6781800" cy="4455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33082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1. A trapezoidal channel has a base width b = 6 m and side slopes 1H:1V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channel bottom slope is So = 0.0002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Manning roughness coefficient is n = 0.014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Compute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a)the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depth of uniform flow if Q = 12.1 m3/s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b)the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state of flow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6"/>
          <p:cNvSpPr>
            <a:spLocks noChangeArrowheads="1"/>
          </p:cNvSpPr>
          <p:nvPr/>
        </p:nvSpPr>
        <p:spPr bwMode="auto">
          <a:xfrm>
            <a:off x="7543800" y="228600"/>
            <a:ext cx="1066800" cy="762000"/>
          </a:xfrm>
          <a:prstGeom prst="roundRect">
            <a:avLst/>
          </a:prstGeom>
          <a:solidFill>
            <a:srgbClr val="0F0464"/>
          </a:solidFill>
          <a:ln>
            <a:solidFill>
              <a:srgbClr val="0F0464"/>
            </a:solidFill>
            <a:headEnd/>
            <a:tailEnd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GB" sz="3200" b="0" dirty="0">
                <a:solidFill>
                  <a:schemeClr val="bg1"/>
                </a:solidFill>
                <a:latin typeface="Arial" charset="0"/>
                <a:cs typeface="Arial" charset="0"/>
              </a:rPr>
              <a:t>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3187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unit, you will learn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AutoNum type="arabicPeriod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channel flow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AutoNum type="arabicPeriod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pipe flow and open channel flow.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AutoNum type="arabi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bg2">
                  <a:lumMod val="25000"/>
                </a:schemeClr>
              </a:buClr>
              <a:buAutoNum type="arabicPeriod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flow in channels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AutoNum type="arabicPeriod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properties of channels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AutoNum type="arabicPeriod"/>
            </a:pP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Chezy’s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Manning’s equations of uniform flow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AutoNum type="arabicPeriod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economical channel sections</a:t>
            </a: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1.A Text Book of Fluid Mechanics &amp; Hydraulic Machines – R.K.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Rajput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Co., New Delhi 2006 Edition.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Principles of Fluid Mechanics &amp; Fluid Machines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N.NarayanaPillai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Universities Press (India)., Hyderabad 2009 Edition.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3.A Text Book of Fluid Mechanics &amp; Hydraulic Machines – R.K.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Bansal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Laxmi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Publications., New Delhi 2008 Edition.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4.Fundamentals of Fluid Mechanics–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B.R.Munson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D.F.Young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T.H.Okishii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Wiley India, New Delhi 2009 Edition.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Additional 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Define: open channel flow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Differentiate between open channel flow and pipe flow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Derive the conditions for most economical rectangular channel section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Derive the conditions for most economical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triangular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channel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Derive the conditions for most economical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trapezoidal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channel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Derive the conditions for most economical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circular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channel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section for maximum discharge and maximum velocity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89557" l="2128" r="100000">
                        <a14:foregroundMark x1="69149" y1="38608" x2="68617" y2="40190"/>
                        <a14:foregroundMark x1="72340" y1="47785" x2="76064" y2="56013"/>
                        <a14:foregroundMark x1="57447" y1="74367" x2="55319" y2="83861"/>
                        <a14:backgroundMark x1="64362" y1="87025" x2="59043" y2="9019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8600"/>
            <a:ext cx="1554815" cy="1676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channel is defined as a passage through which flow takes place under atmospheric pressure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in an open channel is the flow of a liquid with a free surface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Definition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46" y="3124200"/>
            <a:ext cx="6682154" cy="26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None/>
            </a:pPr>
            <a:endParaRPr lang="en-US" sz="2000" dirty="0" smtClean="0"/>
          </a:p>
          <a:p>
            <a:pPr marL="285750" indent="-28575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Pipe flow &amp; Open channel flow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3240586"/>
              </p:ext>
            </p:extLst>
          </p:nvPr>
        </p:nvGraphicFramePr>
        <p:xfrm>
          <a:off x="1524000" y="1397000"/>
          <a:ext cx="60960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15570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Pipe flow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Open</a:t>
                      </a:r>
                      <a:r>
                        <a:rPr lang="en-US" sz="2400" baseline="0" dirty="0" smtClean="0"/>
                        <a:t> channel flow</a:t>
                      </a:r>
                      <a:endParaRPr lang="en-US" sz="2400" dirty="0"/>
                    </a:p>
                  </a:txBody>
                  <a:tcPr/>
                </a:tc>
              </a:tr>
              <a:tr h="1155700">
                <a:tc>
                  <a:txBody>
                    <a:bodyPr/>
                    <a:lstStyle/>
                    <a:p>
                      <a:r>
                        <a:rPr lang="en-US" dirty="0" smtClean="0"/>
                        <a:t>1. There</a:t>
                      </a:r>
                      <a:r>
                        <a:rPr lang="en-US" baseline="0" dirty="0" smtClean="0"/>
                        <a:t> is no free water surface.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 is a free water surface</a:t>
                      </a:r>
                      <a:endParaRPr lang="en-US" dirty="0"/>
                    </a:p>
                  </a:txBody>
                  <a:tcPr/>
                </a:tc>
              </a:tr>
              <a:tr h="1155700">
                <a:tc>
                  <a:txBody>
                    <a:bodyPr/>
                    <a:lstStyle/>
                    <a:p>
                      <a:r>
                        <a:rPr lang="en-US" dirty="0" smtClean="0"/>
                        <a:t>2. Flow</a:t>
                      </a:r>
                      <a:r>
                        <a:rPr lang="en-US" baseline="0" dirty="0" smtClean="0"/>
                        <a:t> takes place due to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Flow</a:t>
                      </a:r>
                      <a:r>
                        <a:rPr lang="en-US" baseline="0" dirty="0" smtClean="0"/>
                        <a:t> takes place due to gravity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155700">
                <a:tc>
                  <a:txBody>
                    <a:bodyPr/>
                    <a:lstStyle/>
                    <a:p>
                      <a:r>
                        <a:rPr lang="en-US" dirty="0" smtClean="0"/>
                        <a:t>3. HGL is obtained by joining </a:t>
                      </a:r>
                      <a:r>
                        <a:rPr lang="en-US" dirty="0" err="1" smtClean="0"/>
                        <a:t>piezometric</a:t>
                      </a:r>
                      <a:r>
                        <a:rPr lang="en-US" baseline="0" dirty="0" smtClean="0"/>
                        <a:t> levels at different sections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HGL  coincides with</a:t>
                      </a:r>
                      <a:r>
                        <a:rPr lang="en-US" baseline="0" dirty="0" smtClean="0"/>
                        <a:t> the free water surface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658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Natural channels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 Artificial channels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 Open channels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4. Closed channels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5. Rectangular channels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6. Triangular channels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7. Trapezoidal channels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Circular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9. Prismatic channels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10. Non-prismatic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channels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7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Natural &amp; Artificial channels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429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22897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352800" cy="215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048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1112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Flow in open channel 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classified as follows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Steady &amp; Unsteady flow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Uniform &amp; non-Uniform flow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Laminar &amp; Turbulent flow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Subcritical, critical &amp; supercritical flow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flow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5943600" cy="22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.1.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 of flow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‘y’ is the vertical distance  of the lowest point of a channel section from the free surface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width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‘T’ 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width of the channel section at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free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Wetted Area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‘A’ 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cross-sectional area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flow normal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 the direction of flow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Wetted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perimeter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‘P’, 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length of the line of intersection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channel wetted surface with 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crosssectional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plane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normal to the direction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of flow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Hydraulic radius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‘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R’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= A/P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ratio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wetted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area to its wetted</a:t>
            </a:r>
          </a:p>
          <a:p>
            <a:pPr marL="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perimeter. Also known as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hydraulic mean depth</a:t>
            </a:r>
            <a:endParaRPr lang="en-US" sz="20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Hydraulic depth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‘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D’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= A/T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ratio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wetted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area to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top width.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Geometric Properties of open channels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698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04D22444460409AF20E1B8DEF6BDD" ma:contentTypeVersion="13" ma:contentTypeDescription="Create a new document." ma:contentTypeScope="" ma:versionID="a46b3180d8e58b53b3d8e32cdb1cf0c9">
  <xsd:schema xmlns:xsd="http://www.w3.org/2001/XMLSchema" xmlns:p="http://schemas.microsoft.com/office/2006/metadata/properties" xmlns:ns2="ac8c5154-dc0f-4482-93f4-b39836147c85" targetNamespace="http://schemas.microsoft.com/office/2006/metadata/properties" ma:root="true" ma:fieldsID="cc5a4a1d0f6f51ce6ac36fcfcdaa367e" ns2:_="">
    <xsd:import namespace="ac8c5154-dc0f-4482-93f4-b39836147c85"/>
    <xsd:element name="properties">
      <xsd:complexType>
        <xsd:sequence>
          <xsd:element name="documentManagement">
            <xsd:complexType>
              <xsd:all>
                <xsd:element ref="ns2:Content_x0020_Type" minOccurs="0"/>
                <xsd:element ref="ns2:Version_x0020_No_x002e_" minOccurs="0"/>
                <xsd:element ref="ns2:Status" minOccurs="0"/>
                <xsd:element ref="ns2:Sub_x0020_Status" minOccurs="0"/>
                <xsd:element ref="ns2:Comments" minOccurs="0"/>
                <xsd:element ref="ns2:Assigned_x0020_To0" minOccurs="0"/>
                <xsd:element ref="ns2:Author0" minOccurs="0"/>
                <xsd:element ref="ns2:Internal_x0020_SME_x0020_Reviewer" minOccurs="0"/>
                <xsd:element ref="ns2:Planned_x0020_Start_x0020_Date" minOccurs="0"/>
                <xsd:element ref="ns2:Planned_x0020_Completion_x0020_Date" minOccurs="0"/>
                <xsd:element ref="ns2:Actual_x0020_Start_x0020_Date" minOccurs="0"/>
                <xsd:element ref="ns2:Actual_x0020_Completion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c8c5154-dc0f-4482-93f4-b39836147c85" elementFormDefault="qualified">
    <xsd:import namespace="http://schemas.microsoft.com/office/2006/documentManagement/types"/>
    <xsd:element name="Content_x0020_Type" ma:index="8" nillable="true" ma:displayName="Content Type" ma:format="Dropdown" ma:internalName="Content_x0020_Type">
      <xsd:simpleType>
        <xsd:restriction base="dms:Choice">
          <xsd:enumeration value="CourseBook"/>
          <xsd:enumeration value="Workbook"/>
          <xsd:enumeration value="Handout"/>
          <xsd:enumeration value="Recap"/>
          <xsd:enumeration value="Worksheet"/>
          <xsd:enumeration value="Reference Doc"/>
          <xsd:enumeration value="PPT"/>
          <xsd:enumeration value="Session Plan"/>
          <xsd:enumeration value="Caselet"/>
          <xsd:enumeration value="Activity"/>
          <xsd:enumeration value="Inventory"/>
          <xsd:enumeration value="Rubrics"/>
          <xsd:enumeration value="Assignment"/>
          <xsd:enumeration value="Quiz"/>
          <xsd:enumeration value="InstructorGuide"/>
          <xsd:enumeration value="Video"/>
          <xsd:enumeration value="Audio"/>
          <xsd:enumeration value="Simulation"/>
          <xsd:enumeration value="User Guide"/>
          <xsd:enumeration value="SMS Info"/>
          <xsd:enumeration value="Pre Test"/>
          <xsd:enumeration value="Post Test"/>
          <xsd:enumeration value="In-Training Test"/>
          <xsd:enumeration value="SMS Quiz"/>
          <xsd:enumeration value="Module Test"/>
          <xsd:enumeration value="Final Test"/>
          <xsd:enumeration value="Solution Set"/>
        </xsd:restriction>
      </xsd:simpleType>
    </xsd:element>
    <xsd:element name="Version_x0020_No_x002e_" ma:index="9" nillable="true" ma:displayName="Version No." ma:decimals="2" ma:internalName="Version_x0020_No_x002e_">
      <xsd:simpleType>
        <xsd:restriction base="dms:Number"/>
      </xsd:simpleType>
    </xsd:element>
    <xsd:element name="Status" ma:index="10" nillable="true" ma:displayName="Status" ma:default="Not Started" ma:format="Dropdown" ma:internalName="Status">
      <xsd:simpleType>
        <xsd:restriction base="dms:Choice">
          <xsd:enumeration value="Not Started"/>
          <xsd:enumeration value="Authoring"/>
          <xsd:enumeration value="Internal SME Review"/>
          <xsd:enumeration value="External SME Review"/>
          <xsd:enumeration value="Author Review"/>
          <xsd:enumeration value="Content Team Review"/>
          <xsd:enumeration value="L&amp;D Head Review"/>
          <xsd:enumeration value="Published"/>
          <xsd:enumeration value="Archive"/>
        </xsd:restriction>
      </xsd:simpleType>
    </xsd:element>
    <xsd:element name="Sub_x0020_Status" ma:index="11" nillable="true" ma:displayName="Sub Status" ma:default="Pending" ma:format="Dropdown" ma:internalName="Sub_x0020_Status">
      <xsd:simpleType>
        <xsd:restriction base="dms:Choice">
          <xsd:enumeration value="Pending"/>
          <xsd:enumeration value="In Progress"/>
          <xsd:enumeration value="Completed"/>
          <xsd:enumeration value="Clarification"/>
          <xsd:enumeration value="Re-review"/>
        </xsd:restriction>
      </xsd:simpleType>
    </xsd:element>
    <xsd:element name="Comments" ma:index="12" nillable="true" ma:displayName="Comments" ma:internalName="Comments">
      <xsd:simpleType>
        <xsd:restriction base="dms:Note"/>
      </xsd:simpleType>
    </xsd:element>
    <xsd:element name="Assigned_x0020_To0" ma:index="13" nillable="true" ma:displayName="Assigned To" ma:list="UserInfo" ma:internalName="Assigned_x0020_To0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0" ma:index="14" nillable="true" ma:displayName="Author" ma:list="UserInfo" ma:internalName="Author0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ternal_x0020_SME_x0020_Reviewer" ma:index="15" nillable="true" ma:displayName="Internal SME Reviewer" ma:list="UserInfo" ma:internalName="Internal_x0020_SME_x0020_Review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lanned_x0020_Start_x0020_Date" ma:index="16" nillable="true" ma:displayName="Planned Start Date" ma:format="DateOnly" ma:internalName="Planned_x0020_Start_x0020_Date">
      <xsd:simpleType>
        <xsd:restriction base="dms:DateTime"/>
      </xsd:simpleType>
    </xsd:element>
    <xsd:element name="Planned_x0020_Completion_x0020_Date" ma:index="17" nillable="true" ma:displayName="Planned Completion Date" ma:format="DateOnly" ma:internalName="Planned_x0020_Completion_x0020_Date">
      <xsd:simpleType>
        <xsd:restriction base="dms:DateTime"/>
      </xsd:simpleType>
    </xsd:element>
    <xsd:element name="Actual_x0020_Start_x0020_Date" ma:index="18" nillable="true" ma:displayName="Actual Start Date" ma:format="DateOnly" ma:internalName="Actual_x0020_Start_x0020_Date">
      <xsd:simpleType>
        <xsd:restriction base="dms:DateTime"/>
      </xsd:simpleType>
    </xsd:element>
    <xsd:element name="Actual_x0020_Completion_x0020_Date" ma:index="19" nillable="true" ma:displayName="Actual Completion Date" ma:format="DateOnly" ma:internalName="Actual_x0020_Completion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omments xmlns="ac8c5154-dc0f-4482-93f4-b39836147c85" xsi:nil="true"/>
    <Internal_x0020_SME_x0020_Reviewer xmlns="ac8c5154-dc0f-4482-93f4-b39836147c85">
      <UserInfo>
        <DisplayName>Elaiyaperumal Ponnusamy</DisplayName>
        <AccountId>566</AccountId>
        <AccountType/>
      </UserInfo>
    </Internal_x0020_SME_x0020_Reviewer>
    <Actual_x0020_Start_x0020_Date xmlns="ac8c5154-dc0f-4482-93f4-b39836147c85">2013-09-02T18:30:00+00:00</Actual_x0020_Start_x0020_Date>
    <Actual_x0020_Completion_x0020_Date xmlns="ac8c5154-dc0f-4482-93f4-b39836147c85">2013-09-08T18:30:00+00:00</Actual_x0020_Completion_x0020_Date>
    <Author0 xmlns="ac8c5154-dc0f-4482-93f4-b39836147c85">
      <UserInfo>
        <DisplayName>Amit Gouder</DisplayName>
        <AccountId>25</AccountId>
        <AccountType/>
      </UserInfo>
    </Author0>
    <Planned_x0020_Completion_x0020_Date xmlns="ac8c5154-dc0f-4482-93f4-b39836147c85">2013-09-05T18:30:00+00:00</Planned_x0020_Completion_x0020_Date>
    <Status xmlns="ac8c5154-dc0f-4482-93f4-b39836147c85">Internal SME Review</Status>
    <Assigned_x0020_To0 xmlns="ac8c5154-dc0f-4482-93f4-b39836147c85">
      <UserInfo>
        <DisplayName>Elaiyaperumal Ponnusamy</DisplayName>
        <AccountId>566</AccountId>
        <AccountType/>
      </UserInfo>
    </Assigned_x0020_To0>
    <Planned_x0020_Start_x0020_Date xmlns="ac8c5154-dc0f-4482-93f4-b39836147c85">2013-09-02T18:30:00+00:00</Planned_x0020_Start_x0020_Date>
    <Content_x0020_Type xmlns="ac8c5154-dc0f-4482-93f4-b39836147c85">PPT</Content_x0020_Type>
    <Version_x0020_No_x002e_ xmlns="ac8c5154-dc0f-4482-93f4-b39836147c85">2.1</Version_x0020_No_x002e_>
    <Sub_x0020_Status xmlns="ac8c5154-dc0f-4482-93f4-b39836147c85">Pending</Sub_x0020_Status>
  </documentManagement>
</p:properties>
</file>

<file path=customXml/itemProps1.xml><?xml version="1.0" encoding="utf-8"?>
<ds:datastoreItem xmlns:ds="http://schemas.openxmlformats.org/officeDocument/2006/customXml" ds:itemID="{F229D4CC-78BB-4056-ABFA-5E67D7EE3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8c5154-dc0f-4482-93f4-b39836147c8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8172E74-0FDA-4AAD-840A-1DC8DE2C03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7039C9-14B7-4A9F-A994-E88FB0272C8A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ac8c5154-dc0f-4482-93f4-b39836147c8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1303</TotalTime>
  <Words>1090</Words>
  <Application>Microsoft Office PowerPoint</Application>
  <PresentationFormat>On-screen Show (4:3)</PresentationFormat>
  <Paragraphs>195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    HYDRAULICS &amp; HYDRAULIC MACHINES</vt:lpstr>
      <vt:lpstr>Unit 1:           uniform flow in open channels </vt:lpstr>
      <vt:lpstr>Learning Outcome </vt:lpstr>
      <vt:lpstr> Definition</vt:lpstr>
      <vt:lpstr>         Comparison of Pipe flow &amp; Open channel flow</vt:lpstr>
      <vt:lpstr>Classification of channels</vt:lpstr>
      <vt:lpstr>Natural &amp; Artificial channels</vt:lpstr>
      <vt:lpstr>Types of flow</vt:lpstr>
      <vt:lpstr>     Geometric Properties of open channels</vt:lpstr>
      <vt:lpstr> Geometric Properties of open channels - contd</vt:lpstr>
      <vt:lpstr>Slide 11</vt:lpstr>
      <vt:lpstr>Slide 12</vt:lpstr>
      <vt:lpstr> Uniform flow in open channel</vt:lpstr>
      <vt:lpstr>Chezy’s equation</vt:lpstr>
      <vt:lpstr>Manning’s equation</vt:lpstr>
      <vt:lpstr>        Most economical channel section </vt:lpstr>
      <vt:lpstr> Most economical Rectangular channel section</vt:lpstr>
      <vt:lpstr>  Most economical Triangular channel section</vt:lpstr>
      <vt:lpstr>Most economical Trapezoidal channel section</vt:lpstr>
      <vt:lpstr>Most economical Circular channel section</vt:lpstr>
      <vt:lpstr>Most economical Circular channel section</vt:lpstr>
      <vt:lpstr>Most economical Circular channel section</vt:lpstr>
      <vt:lpstr>Open channels - examples</vt:lpstr>
      <vt:lpstr>Open channels - examples</vt:lpstr>
      <vt:lpstr>Open channels - examples</vt:lpstr>
      <vt:lpstr>Open channels - examples</vt:lpstr>
      <vt:lpstr>Open channels - examples</vt:lpstr>
      <vt:lpstr>        Open channels - examples</vt:lpstr>
      <vt:lpstr>                     PROBLEMS</vt:lpstr>
      <vt:lpstr>      Additional References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Name</dc:title>
  <dc:creator>Viswanath Gangavaram</dc:creator>
  <cp:lastModifiedBy>Ashwitha Darpan</cp:lastModifiedBy>
  <cp:revision>192</cp:revision>
  <dcterms:created xsi:type="dcterms:W3CDTF">2014-07-15T10:08:24Z</dcterms:created>
  <dcterms:modified xsi:type="dcterms:W3CDTF">2021-09-10T09:54:44Z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0x010100CB604D22444460409AF20E1B8DEF6BDD</vt:lpwstr>
  </property>
</Properties>
</file>